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720" r:id="rId1"/>
  </p:sldMasterIdLst>
  <p:notesMasterIdLst>
    <p:notesMasterId r:id="rId23"/>
  </p:notesMasterIdLst>
  <p:sldIdLst>
    <p:sldId id="256" r:id="rId2"/>
    <p:sldId id="257" r:id="rId3"/>
    <p:sldId id="262" r:id="rId4"/>
    <p:sldId id="258" r:id="rId5"/>
    <p:sldId id="259" r:id="rId6"/>
    <p:sldId id="268" r:id="rId7"/>
    <p:sldId id="269" r:id="rId8"/>
    <p:sldId id="280" r:id="rId9"/>
    <p:sldId id="260" r:id="rId10"/>
    <p:sldId id="261" r:id="rId11"/>
    <p:sldId id="276" r:id="rId12"/>
    <p:sldId id="263" r:id="rId13"/>
    <p:sldId id="265" r:id="rId14"/>
    <p:sldId id="266" r:id="rId15"/>
    <p:sldId id="270" r:id="rId16"/>
    <p:sldId id="275" r:id="rId17"/>
    <p:sldId id="273" r:id="rId18"/>
    <p:sldId id="274" r:id="rId19"/>
    <p:sldId id="271" r:id="rId20"/>
    <p:sldId id="277" r:id="rId21"/>
    <p:sldId id="27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9" autoAdjust="0"/>
    <p:restoredTop sz="86428" autoAdjust="0"/>
  </p:normalViewPr>
  <p:slideViewPr>
    <p:cSldViewPr>
      <p:cViewPr varScale="1">
        <p:scale>
          <a:sx n="89" d="100"/>
          <a:sy n="89" d="100"/>
        </p:scale>
        <p:origin x="-83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2C86C8-B446-4800-8FA3-334E2B398ACB}" type="datetimeFigureOut">
              <a:rPr lang="en-CA" smtClean="0"/>
              <a:pPr/>
              <a:t>08/10/2014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C1D271-82C8-4A47-9EAF-89FB2A80866D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1D271-82C8-4A47-9EAF-89FB2A80866D}" type="slidenum">
              <a:rPr lang="en-CA" smtClean="0"/>
              <a:pPr/>
              <a:t>10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100A9-0A00-4054-A7C6-49AB06CE53FA}" type="datetimeFigureOut">
              <a:rPr lang="en-CA" smtClean="0"/>
              <a:pPr/>
              <a:t>08/10/2014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5955-23A4-4FB1-BAAF-4FEB35FE60C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100A9-0A00-4054-A7C6-49AB06CE53FA}" type="datetimeFigureOut">
              <a:rPr lang="en-CA" smtClean="0"/>
              <a:pPr/>
              <a:t>08/10/2014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5955-23A4-4FB1-BAAF-4FEB35FE60C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100A9-0A00-4054-A7C6-49AB06CE53FA}" type="datetimeFigureOut">
              <a:rPr lang="en-CA" smtClean="0"/>
              <a:pPr/>
              <a:t>08/10/2014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5955-23A4-4FB1-BAAF-4FEB35FE60C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100A9-0A00-4054-A7C6-49AB06CE53FA}" type="datetimeFigureOut">
              <a:rPr lang="en-CA" smtClean="0"/>
              <a:pPr/>
              <a:t>08/10/2014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5955-23A4-4FB1-BAAF-4FEB35FE60C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100A9-0A00-4054-A7C6-49AB06CE53FA}" type="datetimeFigureOut">
              <a:rPr lang="en-CA" smtClean="0"/>
              <a:pPr/>
              <a:t>08/10/2014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5955-23A4-4FB1-BAAF-4FEB35FE60C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100A9-0A00-4054-A7C6-49AB06CE53FA}" type="datetimeFigureOut">
              <a:rPr lang="en-CA" smtClean="0"/>
              <a:pPr/>
              <a:t>08/10/2014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5955-23A4-4FB1-BAAF-4FEB35FE60C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100A9-0A00-4054-A7C6-49AB06CE53FA}" type="datetimeFigureOut">
              <a:rPr lang="en-CA" smtClean="0"/>
              <a:pPr/>
              <a:t>08/10/2014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5955-23A4-4FB1-BAAF-4FEB35FE60C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100A9-0A00-4054-A7C6-49AB06CE53FA}" type="datetimeFigureOut">
              <a:rPr lang="en-CA" smtClean="0"/>
              <a:pPr/>
              <a:t>08/10/2014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5955-23A4-4FB1-BAAF-4FEB35FE60C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100A9-0A00-4054-A7C6-49AB06CE53FA}" type="datetimeFigureOut">
              <a:rPr lang="en-CA" smtClean="0"/>
              <a:pPr/>
              <a:t>08/10/2014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5955-23A4-4FB1-BAAF-4FEB35FE60C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100A9-0A00-4054-A7C6-49AB06CE53FA}" type="datetimeFigureOut">
              <a:rPr lang="en-CA" smtClean="0"/>
              <a:pPr/>
              <a:t>08/10/2014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5955-23A4-4FB1-BAAF-4FEB35FE60C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100A9-0A00-4054-A7C6-49AB06CE53FA}" type="datetimeFigureOut">
              <a:rPr lang="en-CA" smtClean="0"/>
              <a:pPr/>
              <a:t>08/10/2014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C765955-23A4-4FB1-BAAF-4FEB35FE60CA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82100A9-0A00-4054-A7C6-49AB06CE53FA}" type="datetimeFigureOut">
              <a:rPr lang="en-CA" smtClean="0"/>
              <a:pPr/>
              <a:t>08/10/2014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C765955-23A4-4FB1-BAAF-4FEB35FE60CA}" type="slidenum">
              <a:rPr lang="en-CA" smtClean="0"/>
              <a:pPr/>
              <a:t>‹#›</a:t>
            </a:fld>
            <a:endParaRPr lang="en-C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na.nl.c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sonrycollege.com/" TargetMode="External"/><Relationship Id="rId2" Type="http://schemas.openxmlformats.org/officeDocument/2006/relationships/hyperlink" Target="http://www.academycanada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anadiantraininginstitutenl.ca/" TargetMode="External"/><Relationship Id="rId4" Type="http://schemas.openxmlformats.org/officeDocument/2006/relationships/hyperlink" Target="mailto:info@canadiantraininginstitutenl.ca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ntraltraining.ca/" TargetMode="External"/><Relationship Id="rId7" Type="http://schemas.openxmlformats.org/officeDocument/2006/relationships/hyperlink" Target="http://www.ironworkerslocal764.com/" TargetMode="External"/><Relationship Id="rId2" Type="http://schemas.openxmlformats.org/officeDocument/2006/relationships/hyperlink" Target="http://www.nlrc.ca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ft.ca/" TargetMode="External"/><Relationship Id="rId5" Type="http://schemas.openxmlformats.org/officeDocument/2006/relationships/hyperlink" Target="http://www.easterncollege.ca/" TargetMode="External"/><Relationship Id="rId4" Type="http://schemas.openxmlformats.org/officeDocument/2006/relationships/hyperlink" Target="http://www.dietrac.com/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eyin.ca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orces.ca/en/page/careeroptions-123" TargetMode="Externa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ervicecanada.gc.ca/eng/goc/cslp.shtml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dtube.com/watch/?v=K76LPGN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7FyHdKIbFZE&amp;safe=active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tours@mun.ca" TargetMode="External"/><Relationship Id="rId2" Type="http://schemas.openxmlformats.org/officeDocument/2006/relationships/hyperlink" Target="http://www.mun.ca/advice/guid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un.ca/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i.mun.ca/programsandcourses/programs/oceaninstrumentation/" TargetMode="External"/><Relationship Id="rId13" Type="http://schemas.openxmlformats.org/officeDocument/2006/relationships/hyperlink" Target="http://www.mi.mun.ca/programsandcourses/programs/firerescue/" TargetMode="External"/><Relationship Id="rId18" Type="http://schemas.openxmlformats.org/officeDocument/2006/relationships/hyperlink" Target="http://www.mi.mun.ca/programsandcourses/programs/technology-bachelordegree/" TargetMode="External"/><Relationship Id="rId3" Type="http://schemas.openxmlformats.org/officeDocument/2006/relationships/hyperlink" Target="http://www.mi.mun.ca/programsandcourses/programs/marineengineeringsystemsdesign/" TargetMode="External"/><Relationship Id="rId7" Type="http://schemas.openxmlformats.org/officeDocument/2006/relationships/hyperlink" Target="http://www.mi.mun.ca/programsandcourses/programs/foodtechnology/" TargetMode="External"/><Relationship Id="rId12" Type="http://schemas.openxmlformats.org/officeDocument/2006/relationships/hyperlink" Target="http://www.mi.mun.ca/programsandcourses/programs/bridgewatch/" TargetMode="External"/><Relationship Id="rId17" Type="http://schemas.openxmlformats.org/officeDocument/2006/relationships/hyperlink" Target="http://www.mi.mun.ca/programsandcourses/programs/maritimestudies/" TargetMode="External"/><Relationship Id="rId2" Type="http://schemas.openxmlformats.org/officeDocument/2006/relationships/hyperlink" Target="http://www.mi.mun.ca/programsandcourses/programs/marineengineering/" TargetMode="External"/><Relationship Id="rId16" Type="http://schemas.openxmlformats.org/officeDocument/2006/relationships/hyperlink" Target="http://www.mi.mun.ca/programsandcourses/programs/aquaculturemusselsalmonid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i.mun.ca/programsandcourses/programs/navalarchitecture/" TargetMode="External"/><Relationship Id="rId11" Type="http://schemas.openxmlformats.org/officeDocument/2006/relationships/hyperlink" Target="http://www.mi.mun.ca/programsandcourses/programs/remotelyoperatedvehiclesrovoperator/" TargetMode="External"/><Relationship Id="rId5" Type="http://schemas.openxmlformats.org/officeDocument/2006/relationships/hyperlink" Target="http://www.mi.mun.ca/programsandcourses/programs/nauticalscience/" TargetMode="External"/><Relationship Id="rId15" Type="http://schemas.openxmlformats.org/officeDocument/2006/relationships/hyperlink" Target="http://www.mi.mun.ca/programsandcourses/programs/harvesting/" TargetMode="External"/><Relationship Id="rId10" Type="http://schemas.openxmlformats.org/officeDocument/2006/relationships/hyperlink" Target="http://www.mi.mun.ca/programsandcourses/programs/underwatervehicles/" TargetMode="External"/><Relationship Id="rId19" Type="http://schemas.openxmlformats.org/officeDocument/2006/relationships/hyperlink" Target="http://www.mi.mun.ca/" TargetMode="External"/><Relationship Id="rId4" Type="http://schemas.openxmlformats.org/officeDocument/2006/relationships/hyperlink" Target="http://www.mi.mun.ca/programsandcourses/programs/marineenvironmentaltechnology/" TargetMode="External"/><Relationship Id="rId9" Type="http://schemas.openxmlformats.org/officeDocument/2006/relationships/hyperlink" Target="http://www.mi.mun.ca/programsandcourses/programs/oceanmapping/" TargetMode="External"/><Relationship Id="rId14" Type="http://schemas.openxmlformats.org/officeDocument/2006/relationships/hyperlink" Target="http://www.mi.mun.ca/programsandcourses/programs/marinedieselmechanics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o5ZEgPIoZjw&amp;safe=active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Holy Spirit High </a:t>
            </a:r>
            <a:br>
              <a:rPr lang="en-CA" dirty="0" smtClean="0"/>
            </a:br>
            <a:r>
              <a:rPr lang="en-CA" dirty="0" smtClean="0"/>
              <a:t>Post Secondary Presentation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Programming at CNA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Applied Arts</a:t>
            </a:r>
          </a:p>
          <a:p>
            <a:r>
              <a:rPr lang="en-CA" dirty="0" smtClean="0"/>
              <a:t>School of Business</a:t>
            </a:r>
          </a:p>
          <a:p>
            <a:r>
              <a:rPr lang="en-CA" dirty="0" smtClean="0"/>
              <a:t>Information Technology</a:t>
            </a:r>
          </a:p>
          <a:p>
            <a:r>
              <a:rPr lang="en-CA" dirty="0" smtClean="0"/>
              <a:t>Engineering Technology</a:t>
            </a:r>
          </a:p>
          <a:p>
            <a:r>
              <a:rPr lang="en-CA" dirty="0" smtClean="0"/>
              <a:t>Health Sciences</a:t>
            </a:r>
          </a:p>
          <a:p>
            <a:r>
              <a:rPr lang="en-CA" dirty="0" smtClean="0"/>
              <a:t>School of Industrial Trades</a:t>
            </a:r>
          </a:p>
          <a:p>
            <a:r>
              <a:rPr lang="en-CA" dirty="0" smtClean="0"/>
              <a:t>Tourism and Natural Resources</a:t>
            </a:r>
          </a:p>
          <a:p>
            <a:pPr>
              <a:buNone/>
            </a:pPr>
            <a:r>
              <a:rPr lang="en-CA" dirty="0" smtClean="0"/>
              <a:t>For more info visit </a:t>
            </a:r>
            <a:r>
              <a:rPr lang="en-CA" dirty="0" smtClean="0">
                <a:hlinkClick r:id="rId3"/>
              </a:rPr>
              <a:t>http</a:t>
            </a:r>
            <a:r>
              <a:rPr lang="en-CA" smtClean="0">
                <a:hlinkClick r:id="rId3"/>
              </a:rPr>
              <a:t>://</a:t>
            </a:r>
            <a:r>
              <a:rPr lang="en-CA" smtClean="0">
                <a:hlinkClick r:id="rId3"/>
              </a:rPr>
              <a:t>www.cna.nl.ca</a:t>
            </a:r>
            <a:endParaRPr lang="en-CA" smtClean="0"/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Comprehensive and Arts Program (CAS) at CNA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is an </a:t>
            </a:r>
            <a:r>
              <a:rPr lang="en-CA" b="1" dirty="0" smtClean="0"/>
              <a:t>upgrading program </a:t>
            </a:r>
            <a:r>
              <a:rPr lang="en-CA" dirty="0" smtClean="0"/>
              <a:t>for students who do not have the entrance requirements for MUN or any three program at the college.</a:t>
            </a:r>
          </a:p>
          <a:p>
            <a:r>
              <a:rPr lang="en-CA" dirty="0" smtClean="0"/>
              <a:t>You must be a </a:t>
            </a:r>
            <a:r>
              <a:rPr lang="en-CA" b="1" dirty="0" smtClean="0"/>
              <a:t>High School Graduate</a:t>
            </a:r>
          </a:p>
          <a:p>
            <a:r>
              <a:rPr lang="en-CA" dirty="0" smtClean="0"/>
              <a:t>You can complete this program at the Seal Cove campus as well as St. John’s campus.</a:t>
            </a:r>
          </a:p>
          <a:p>
            <a:r>
              <a:rPr lang="en-CA" dirty="0" smtClean="0"/>
              <a:t>You will be placed on the waiting list for a program based on the date of your first application. 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Private Schools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3322712" cy="4839816"/>
          </a:xfrm>
        </p:spPr>
        <p:txBody>
          <a:bodyPr>
            <a:normAutofit fontScale="55000" lnSpcReduction="20000"/>
          </a:bodyPr>
          <a:lstStyle/>
          <a:p>
            <a:r>
              <a:rPr lang="en-CA" b="1" dirty="0" smtClean="0"/>
              <a:t>Academy Canada - Corner Brook</a:t>
            </a:r>
            <a:endParaRPr lang="en-CA" dirty="0" smtClean="0"/>
          </a:p>
          <a:p>
            <a:r>
              <a:rPr lang="en-CA" dirty="0" smtClean="0"/>
              <a:t>Academy Canada</a:t>
            </a:r>
          </a:p>
          <a:p>
            <a:r>
              <a:rPr lang="en-CA" dirty="0" smtClean="0"/>
              <a:t>P. O. Box 366</a:t>
            </a:r>
          </a:p>
          <a:p>
            <a:r>
              <a:rPr lang="en-CA" dirty="0" smtClean="0"/>
              <a:t>Corner Brook, NL A2H 6E3 </a:t>
            </a:r>
          </a:p>
          <a:p>
            <a:r>
              <a:rPr lang="en-CA" dirty="0" smtClean="0"/>
              <a:t>Telephone: 1-709-637-2100</a:t>
            </a:r>
          </a:p>
          <a:p>
            <a:r>
              <a:rPr lang="en-CA" dirty="0" smtClean="0"/>
              <a:t>Fax: 1-709-637-2123</a:t>
            </a:r>
          </a:p>
          <a:p>
            <a:r>
              <a:rPr lang="en-CA" dirty="0" smtClean="0">
                <a:hlinkClick r:id="rId2"/>
              </a:rPr>
              <a:t>www.academycanada.com</a:t>
            </a:r>
            <a:endParaRPr lang="en-CA" dirty="0" smtClean="0"/>
          </a:p>
          <a:p>
            <a:endParaRPr lang="en-CA" dirty="0" smtClean="0"/>
          </a:p>
          <a:p>
            <a:r>
              <a:rPr lang="en-CA" b="1" dirty="0" smtClean="0"/>
              <a:t>Academy Canada - St. John's</a:t>
            </a:r>
            <a:endParaRPr lang="en-CA" dirty="0" smtClean="0"/>
          </a:p>
          <a:p>
            <a:r>
              <a:rPr lang="en-CA" dirty="0" smtClean="0"/>
              <a:t>Academy Canada</a:t>
            </a:r>
          </a:p>
          <a:p>
            <a:r>
              <a:rPr lang="en-CA" dirty="0" smtClean="0"/>
              <a:t>167-169 </a:t>
            </a:r>
            <a:r>
              <a:rPr lang="en-CA" dirty="0" err="1" smtClean="0"/>
              <a:t>Kenmount</a:t>
            </a:r>
            <a:r>
              <a:rPr lang="en-CA" dirty="0" smtClean="0"/>
              <a:t> Road </a:t>
            </a:r>
          </a:p>
          <a:p>
            <a:r>
              <a:rPr lang="en-CA" dirty="0" smtClean="0"/>
              <a:t>St. John's, NL A1B 3P9 </a:t>
            </a:r>
          </a:p>
          <a:p>
            <a:r>
              <a:rPr lang="en-CA" dirty="0" smtClean="0"/>
              <a:t>Telephone: 1-709-739-6767</a:t>
            </a:r>
          </a:p>
          <a:p>
            <a:r>
              <a:rPr lang="en-CA" dirty="0" smtClean="0"/>
              <a:t>Toll Free: 1-800-561-8000</a:t>
            </a:r>
          </a:p>
          <a:p>
            <a:r>
              <a:rPr lang="en-CA" dirty="0" smtClean="0"/>
              <a:t>Fax: 1-709-739-6797</a:t>
            </a:r>
          </a:p>
          <a:p>
            <a:r>
              <a:rPr lang="en-CA" dirty="0" smtClean="0">
                <a:hlinkClick r:id="rId2"/>
              </a:rPr>
              <a:t>www.academycanada.com</a:t>
            </a:r>
            <a:endParaRPr lang="en-CA" dirty="0" smtClean="0"/>
          </a:p>
          <a:p>
            <a:r>
              <a:rPr lang="en-CA" dirty="0" smtClean="0"/>
              <a:t>Academy Canada</a:t>
            </a:r>
          </a:p>
          <a:p>
            <a:r>
              <a:rPr lang="en-CA" dirty="0" smtClean="0"/>
              <a:t>41 Harding Road </a:t>
            </a:r>
          </a:p>
          <a:p>
            <a:r>
              <a:rPr lang="en-CA" dirty="0" smtClean="0"/>
              <a:t>St. John's, NL A1A 5T8 </a:t>
            </a:r>
          </a:p>
          <a:p>
            <a:r>
              <a:rPr lang="en-CA" dirty="0" smtClean="0"/>
              <a:t>Telephone: 1-709-722-9151</a:t>
            </a:r>
          </a:p>
          <a:p>
            <a:r>
              <a:rPr lang="en-CA" dirty="0" smtClean="0"/>
              <a:t>Fax: 1-709-722-9197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4139952" y="1324169"/>
            <a:ext cx="4032448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BAC Training Centre Inc./BAC Masonry College</a:t>
            </a:r>
            <a:endParaRPr kumimoji="0" lang="en-C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BAC Training Centre Inc./BAC Masonry College</a:t>
            </a:r>
            <a:endParaRPr kumimoji="0" lang="en-C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631 Conception Bay Highway </a:t>
            </a:r>
            <a:endParaRPr kumimoji="0" lang="en-C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Conception Bay South, NL A1X 7L4 </a:t>
            </a:r>
            <a:endParaRPr kumimoji="0" lang="en-C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Telephone: 1-709-834-4085</a:t>
            </a:r>
            <a:endParaRPr kumimoji="0" lang="en-C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Fax: 1-709-738-2431</a:t>
            </a:r>
            <a:endParaRPr kumimoji="0" lang="en-C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hlinkClick r:id="rId3"/>
              </a:rPr>
              <a:t>www.masonrycollege.com</a:t>
            </a:r>
            <a:endParaRPr kumimoji="0" lang="en-CA" sz="14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Boilermakers Industrial Training Centre Inc.</a:t>
            </a:r>
            <a:endParaRPr kumimoji="0" lang="en-C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Boilermakers Industrial Training Centre Inc.</a:t>
            </a:r>
            <a:endParaRPr kumimoji="0" lang="en-C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P.O. Box 250</a:t>
            </a:r>
            <a:endParaRPr kumimoji="0" lang="en-C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Holyrood</a:t>
            </a:r>
            <a:r>
              <a:rPr kumimoji="0" lang="en-C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, NL A0A 2R0 </a:t>
            </a:r>
            <a:endParaRPr kumimoji="0" lang="en-C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Telephone: 1-709-229-7958</a:t>
            </a:r>
            <a:endParaRPr kumimoji="0" lang="en-C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Telephone: 1-709-229-7355</a:t>
            </a:r>
            <a:endParaRPr kumimoji="0" lang="en-C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Fax: 1-709-229-7300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0" lang="en-CA" sz="14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anadian Training Institute</a:t>
            </a:r>
            <a:endParaRPr kumimoji="0" lang="en-C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400" b="0" i="0" u="none" strike="noStrike" cap="none" normalizeH="0" baseline="0" dirty="0" smtClean="0" bmk="canadiantraining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Canadian Training Institute</a:t>
            </a:r>
            <a:endParaRPr kumimoji="0" lang="en-CA" sz="1400" b="0" i="0" u="none" strike="noStrike" cap="none" normalizeH="0" baseline="0" dirty="0" smtClean="0" bmk="canadiantraining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400" b="0" i="0" u="none" strike="noStrike" cap="none" normalizeH="0" baseline="0" dirty="0" smtClean="0" bmk="canadiantraining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P.O. Box 479</a:t>
            </a:r>
            <a:endParaRPr kumimoji="0" lang="en-CA" sz="1400" b="0" i="0" u="none" strike="noStrike" cap="none" normalizeH="0" baseline="0" dirty="0" smtClean="0" bmk="canadiantraining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400" b="0" i="0" u="none" strike="noStrike" cap="none" normalizeH="0" baseline="0" dirty="0" smtClean="0" bmk="canadiantraining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Bay Roberts, NL A0A 1G0 </a:t>
            </a:r>
            <a:endParaRPr kumimoji="0" lang="en-CA" sz="1400" b="0" i="0" u="none" strike="noStrike" cap="none" normalizeH="0" baseline="0" dirty="0" smtClean="0" bmk="canadiantraining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400" b="0" i="0" u="none" strike="noStrike" cap="none" normalizeH="0" baseline="0" dirty="0" smtClean="0" bmk="canadiantraining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Telephone: 1-709-786-2400</a:t>
            </a:r>
            <a:endParaRPr kumimoji="0" lang="en-CA" sz="1400" b="0" i="0" u="none" strike="noStrike" cap="none" normalizeH="0" baseline="0" dirty="0" smtClean="0" bmk="canadiantraining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400" b="0" i="0" u="none" strike="noStrike" cap="none" normalizeH="0" baseline="0" dirty="0" smtClean="0" bmk="canadiantraining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Fax: 1-709-786-1215</a:t>
            </a:r>
            <a:endParaRPr kumimoji="0" lang="en-CA" sz="1400" b="0" i="0" u="none" strike="noStrike" cap="none" normalizeH="0" baseline="0" dirty="0" smtClean="0" bmk="canadiantraining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400" b="0" i="0" u="none" strike="noStrike" cap="none" normalizeH="0" baseline="0" dirty="0" smtClean="0" bmk="canadiantraining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E-mail: </a:t>
            </a:r>
            <a:r>
              <a:rPr kumimoji="0" lang="en-CA" sz="1400" b="0" i="0" u="none" strike="noStrike" cap="none" normalizeH="0" baseline="0" dirty="0" smtClean="0" bmk="canadiantraining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hlinkClick r:id="rId4"/>
              </a:rPr>
              <a:t>info@canadiantraininginstitutenl.ca</a:t>
            </a:r>
            <a:endParaRPr kumimoji="0" lang="en-CA" sz="1400" b="0" i="0" u="none" strike="noStrike" cap="none" normalizeH="0" baseline="0" dirty="0" smtClean="0" bmk="canadiantraining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400" b="0" i="0" u="none" strike="noStrike" cap="none" normalizeH="0" baseline="0" dirty="0" smtClean="0" bmk="canadiantraining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hlinkClick r:id="rId5"/>
              </a:rPr>
              <a:t>www.canadiantraininginstitutenl.ca</a:t>
            </a:r>
            <a:endParaRPr kumimoji="0" lang="en-C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2818656" cy="5775920"/>
          </a:xfrm>
        </p:spPr>
        <p:txBody>
          <a:bodyPr>
            <a:normAutofit/>
          </a:bodyPr>
          <a:lstStyle/>
          <a:p>
            <a:endParaRPr lang="en-CA" dirty="0" smtClean="0"/>
          </a:p>
          <a:p>
            <a:endParaRPr lang="en-CA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79512" y="1196752"/>
            <a:ext cx="3816424" cy="5416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Carpenters Millwrights College Inc.</a:t>
            </a:r>
            <a:endParaRPr kumimoji="0" lang="en-CA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Carpenters Millwrights College Inc.</a:t>
            </a:r>
            <a:endParaRPr kumimoji="0" lang="en-CA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P.O. Box 3040</a:t>
            </a:r>
            <a:endParaRPr kumimoji="0" lang="en-CA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89 McNamara Road, Paradise, NL A1L 3W2 </a:t>
            </a:r>
            <a:endParaRPr kumimoji="0" lang="en-CA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Telephone: 1-709-364-5586</a:t>
            </a:r>
            <a:endParaRPr kumimoji="0" lang="en-CA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Fax: 1-709-364-5587</a:t>
            </a:r>
            <a:endParaRPr kumimoji="0" lang="en-CA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hlinkClick r:id="rId2"/>
              </a:rPr>
              <a:t>http://www.nlrc.ca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Central Training Academy</a:t>
            </a:r>
            <a:endParaRPr kumimoji="0" lang="en-CA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Central Training Academy</a:t>
            </a:r>
            <a:endParaRPr kumimoji="0" lang="en-CA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P.O. Box 400</a:t>
            </a:r>
            <a:endParaRPr kumimoji="0" lang="en-CA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6 Third Avenue </a:t>
            </a:r>
            <a:endParaRPr kumimoji="0" lang="en-CA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Badger, NL A0H 1A0 </a:t>
            </a:r>
            <a:endParaRPr kumimoji="0" lang="en-CA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Telephone: 1-709-539-5150</a:t>
            </a:r>
            <a:endParaRPr kumimoji="0" lang="en-CA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Fax: 1-709-539-5145</a:t>
            </a:r>
            <a:endParaRPr kumimoji="0" lang="en-CA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hlinkClick r:id="rId3"/>
              </a:rPr>
              <a:t>www.cntraltraining.ca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DieTrac</a:t>
            </a:r>
            <a:r>
              <a:rPr kumimoji="0" lang="en-CA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Technical Institute</a:t>
            </a:r>
            <a:endParaRPr kumimoji="0" lang="en-CA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DieTrac</a:t>
            </a: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Technical Institute</a:t>
            </a:r>
            <a:endParaRPr kumimoji="0" lang="en-CA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P.O. Box 970</a:t>
            </a:r>
            <a:endParaRPr kumimoji="0" lang="en-CA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82 Premier Drive </a:t>
            </a:r>
            <a:endParaRPr kumimoji="0" lang="en-CA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Lewisporte</a:t>
            </a: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, NL A0G 3A0 </a:t>
            </a:r>
            <a:endParaRPr kumimoji="0" lang="en-CA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Telephone: 1-709-535-0550</a:t>
            </a:r>
            <a:endParaRPr kumimoji="0" lang="en-CA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Fax: 1-709-535-6101</a:t>
            </a:r>
            <a:endParaRPr kumimoji="0" lang="en-CA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hlinkClick r:id="rId4"/>
              </a:rPr>
              <a:t>www.dietrac.com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3923928" y="1230650"/>
            <a:ext cx="4896544" cy="486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Eastern College</a:t>
            </a:r>
            <a:endParaRPr kumimoji="0" lang="en-CA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Eastern College</a:t>
            </a:r>
            <a:endParaRPr kumimoji="0" lang="en-CA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P.O. Box 6325</a:t>
            </a:r>
            <a:endParaRPr kumimoji="0" lang="en-CA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22 Pearl Place </a:t>
            </a:r>
            <a:endParaRPr kumimoji="0" lang="en-CA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St. John's, NL A1E 4P3 </a:t>
            </a:r>
            <a:endParaRPr kumimoji="0" lang="en-CA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Telephone: 1-709-722-8580</a:t>
            </a:r>
            <a:endParaRPr kumimoji="0" lang="en-CA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Toll Free: 1-877-297-0777</a:t>
            </a:r>
            <a:endParaRPr kumimoji="0" lang="en-CA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Fax: 1-709-722-8318</a:t>
            </a:r>
            <a:endParaRPr kumimoji="0" lang="en-CA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hlinkClick r:id="rId5"/>
              </a:rPr>
              <a:t>www.easterncollege.ca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Gander Flight Training</a:t>
            </a:r>
            <a:endParaRPr kumimoji="0" lang="en-CA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Gander Flight Training</a:t>
            </a:r>
            <a:endParaRPr kumimoji="0" lang="en-CA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P.O. Box 355</a:t>
            </a:r>
            <a:endParaRPr kumimoji="0" lang="en-CA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Gander, NL A1V 1W7 </a:t>
            </a:r>
            <a:endParaRPr kumimoji="0" lang="en-CA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Telephone: 1-709-26-7484</a:t>
            </a:r>
            <a:endParaRPr kumimoji="0" lang="en-CA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Fax: 1-709-256-7953</a:t>
            </a:r>
            <a:endParaRPr kumimoji="0" lang="en-CA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hlinkClick r:id="rId6"/>
              </a:rPr>
              <a:t>www.gft.ca</a:t>
            </a:r>
            <a:endParaRPr kumimoji="0" lang="en-CA" sz="12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Ironworkers Education &amp; Training Co. Inc.</a:t>
            </a:r>
            <a:endParaRPr kumimoji="0" lang="en-CA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Ironworkers Education &amp; Training Co. Inc.</a:t>
            </a:r>
            <a:endParaRPr kumimoji="0" lang="en-CA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38 </a:t>
            </a:r>
            <a:r>
              <a:rPr kumimoji="0" lang="en-CA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Sagona</a:t>
            </a: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Avenue </a:t>
            </a:r>
            <a:endParaRPr kumimoji="0" lang="en-CA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Mount Pearl, NL A1N 4R3 </a:t>
            </a:r>
            <a:endParaRPr kumimoji="0" lang="en-CA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Telephone: 1-709-747-2158</a:t>
            </a:r>
            <a:endParaRPr kumimoji="0" lang="en-CA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Fax: 1-709-747-1042</a:t>
            </a:r>
            <a:endParaRPr kumimoji="0" lang="en-CA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hlinkClick r:id="rId7"/>
              </a:rPr>
              <a:t>www.ironworkerslocal764.com</a:t>
            </a:r>
            <a:endParaRPr kumimoji="0" lang="en-C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703912"/>
          </a:xfrm>
        </p:spPr>
        <p:txBody>
          <a:bodyPr>
            <a:normAutofit/>
          </a:bodyPr>
          <a:lstStyle/>
          <a:p>
            <a:endParaRPr lang="en-CA" dirty="0" smtClean="0"/>
          </a:p>
          <a:p>
            <a:endParaRPr lang="en-CA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691680" y="1412776"/>
            <a:ext cx="5480988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Keyin</a:t>
            </a:r>
            <a:r>
              <a:rPr kumimoji="0" lang="en-CA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College - Burin (formerly </a:t>
            </a:r>
            <a:r>
              <a:rPr kumimoji="0" lang="en-CA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Centrac</a:t>
            </a:r>
            <a:r>
              <a:rPr kumimoji="0" lang="en-CA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College)</a:t>
            </a:r>
            <a:endParaRPr kumimoji="0" lang="en-CA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Keyin</a:t>
            </a: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College - Burin (formerly </a:t>
            </a:r>
            <a:r>
              <a:rPr kumimoji="0" lang="en-CA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Centrac</a:t>
            </a: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College)</a:t>
            </a:r>
            <a:endParaRPr kumimoji="0" lang="en-CA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P.O. Box 160</a:t>
            </a:r>
            <a:endParaRPr kumimoji="0" lang="en-CA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Creston, NL A0E 1K0 </a:t>
            </a:r>
            <a:endParaRPr kumimoji="0" lang="en-CA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Telephone: 1-709-891-1995</a:t>
            </a:r>
            <a:endParaRPr kumimoji="0" lang="en-CA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Fax: 1-709-891-5272</a:t>
            </a:r>
            <a:endParaRPr kumimoji="0" lang="en-CA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hlinkClick r:id="rId2"/>
              </a:rPr>
              <a:t>www.keyin.ca</a:t>
            </a:r>
            <a:endParaRPr kumimoji="0" lang="en-CA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Keyin</a:t>
            </a:r>
            <a:r>
              <a:rPr kumimoji="0" lang="en-CA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College - </a:t>
            </a:r>
            <a:r>
              <a:rPr kumimoji="0" lang="en-CA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Carbonear</a:t>
            </a:r>
            <a:endParaRPr kumimoji="0" lang="en-CA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Keyin</a:t>
            </a: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College</a:t>
            </a:r>
            <a:endParaRPr kumimoji="0" lang="en-CA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81 </a:t>
            </a:r>
            <a:r>
              <a:rPr kumimoji="0" lang="en-CA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LeMarchant</a:t>
            </a: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Street </a:t>
            </a:r>
            <a:endParaRPr kumimoji="0" lang="en-CA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Carbonear</a:t>
            </a: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, NL A1Y 1A9 </a:t>
            </a:r>
            <a:endParaRPr kumimoji="0" lang="en-CA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Telephone: 1-709-596-6472</a:t>
            </a:r>
            <a:endParaRPr kumimoji="0" lang="en-CA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Toll Free: 1-800-563-8989</a:t>
            </a:r>
            <a:endParaRPr kumimoji="0" lang="en-CA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Fax: 1-709-596-0217</a:t>
            </a:r>
            <a:endParaRPr kumimoji="0" lang="en-CA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College - </a:t>
            </a:r>
            <a:r>
              <a:rPr kumimoji="0" lang="en-CA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Clarenville</a:t>
            </a:r>
            <a:endParaRPr kumimoji="0" lang="en-CA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Keyin</a:t>
            </a: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College</a:t>
            </a:r>
            <a:endParaRPr kumimoji="0" lang="en-CA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240A Memorial Drive </a:t>
            </a:r>
            <a:endParaRPr kumimoji="0" lang="en-CA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Clarenville</a:t>
            </a: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, NL A5A 1N9 </a:t>
            </a:r>
            <a:endParaRPr kumimoji="0" lang="en-CA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Telephone: 1-709-466-7115</a:t>
            </a:r>
            <a:endParaRPr kumimoji="0" lang="en-CA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Toll Free: 1-800-563-8989</a:t>
            </a:r>
            <a:endParaRPr kumimoji="0" lang="en-CA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Fax: 1-709-466-1290</a:t>
            </a:r>
            <a:endParaRPr kumimoji="0" lang="en-CA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hlinkClick r:id="rId2"/>
              </a:rPr>
              <a:t>www.keyin.ca</a:t>
            </a:r>
            <a:endParaRPr kumimoji="0" lang="en-CA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Canadian Armed Forces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CA" b="1" dirty="0" smtClean="0"/>
              <a:t>Two ways to enter the armed forces:</a:t>
            </a:r>
          </a:p>
          <a:p>
            <a:pPr>
              <a:buNone/>
            </a:pPr>
            <a:endParaRPr lang="en-CA" b="1" dirty="0" smtClean="0"/>
          </a:p>
          <a:p>
            <a:pPr>
              <a:buNone/>
            </a:pPr>
            <a:r>
              <a:rPr lang="en-CA" b="1" dirty="0" smtClean="0"/>
              <a:t>Direct Entry</a:t>
            </a:r>
            <a:r>
              <a:rPr lang="en-CA" dirty="0" smtClean="0"/>
              <a:t> plans are for applicants who have the minimum education required for their chosen career.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	The minimum education required to join the Forces is </a:t>
            </a:r>
            <a:r>
              <a:rPr lang="en-CA" b="1" dirty="0" smtClean="0"/>
              <a:t>grade 10 </a:t>
            </a:r>
            <a:r>
              <a:rPr lang="en-CA" dirty="0" smtClean="0"/>
              <a:t>or </a:t>
            </a:r>
            <a:r>
              <a:rPr lang="en-CA" dirty="0" err="1" smtClean="0"/>
              <a:t>secondaire</a:t>
            </a:r>
            <a:r>
              <a:rPr lang="en-CA" dirty="0" smtClean="0"/>
              <a:t> IV (in Quebec), combined with the successful completion of a written aptitude test. 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	If you meet the minimum education requirements for your chosen career and join the Forces through a Direct Entry Plan, you will be fully trained in your chosen field to become a </a:t>
            </a:r>
            <a:r>
              <a:rPr lang="en-CA" b="1" dirty="0" smtClean="0"/>
              <a:t>technician, operator, or a member of a support trade</a:t>
            </a:r>
            <a:r>
              <a:rPr lang="en-CA" dirty="0" smtClean="0"/>
              <a:t>.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Canadian Armed Forces Cont...</a:t>
            </a:r>
            <a:endParaRPr lang="en-CA" dirty="0"/>
          </a:p>
        </p:txBody>
      </p:sp>
      <p:sp>
        <p:nvSpPr>
          <p:cNvPr id="3" name="Rectangle 2"/>
          <p:cNvSpPr/>
          <p:nvPr/>
        </p:nvSpPr>
        <p:spPr>
          <a:xfrm>
            <a:off x="683568" y="2333685"/>
            <a:ext cx="79208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CA" b="1" dirty="0" smtClean="0"/>
              <a:t>Paid Education </a:t>
            </a:r>
            <a:r>
              <a:rPr lang="en-CA" dirty="0" smtClean="0"/>
              <a:t>plans are for applicants who will have their education (college or university) paid for by the Forces.</a:t>
            </a:r>
          </a:p>
          <a:p>
            <a:pPr>
              <a:buNone/>
            </a:pPr>
            <a:endParaRPr lang="en-CA" b="1" dirty="0" smtClean="0"/>
          </a:p>
          <a:p>
            <a:pPr>
              <a:buNone/>
            </a:pPr>
            <a:r>
              <a:rPr lang="en-CA" b="1" dirty="0" smtClean="0"/>
              <a:t>How much education do I need to join the Regular Force?</a:t>
            </a:r>
          </a:p>
          <a:p>
            <a:pPr>
              <a:buNone/>
            </a:pPr>
            <a:endParaRPr lang="en-CA" b="1" dirty="0" smtClean="0"/>
          </a:p>
          <a:p>
            <a:pPr>
              <a:buNone/>
            </a:pPr>
            <a:r>
              <a:rPr lang="en-CA" dirty="0" smtClean="0"/>
              <a:t>When you enroll through the paid university or college programs, the Forces will pay your tuition, books and academic equipment in addition to providing a salary and benefits while you attend school. 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In exchange for paying for your education, the Forces requires you to serve for a period of time following graduation. Time served is calculated on the basis of two months service for each month of paid education.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For more information visit: </a:t>
            </a:r>
            <a:r>
              <a:rPr lang="en-CA" dirty="0" smtClean="0">
                <a:hlinkClick r:id="rId2"/>
              </a:rPr>
              <a:t>http://www.forces.ca/en/page/careeroptions-123#tab2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Statistics from 2010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CA" dirty="0" smtClean="0"/>
              <a:t>Student Population :	MUN 18,649</a:t>
            </a:r>
          </a:p>
          <a:p>
            <a:pPr>
              <a:buNone/>
            </a:pPr>
            <a:r>
              <a:rPr lang="en-CA" dirty="0" smtClean="0"/>
              <a:t>				CNA 7,178 </a:t>
            </a:r>
          </a:p>
          <a:p>
            <a:pPr>
              <a:buNone/>
            </a:pPr>
            <a:r>
              <a:rPr lang="en-CA" dirty="0" smtClean="0"/>
              <a:t>				Private Institutions 3,225 </a:t>
            </a:r>
          </a:p>
          <a:p>
            <a:pPr>
              <a:buNone/>
            </a:pPr>
            <a:r>
              <a:rPr lang="en-CA" b="1" dirty="0" smtClean="0"/>
              <a:t>Tuition</a:t>
            </a:r>
          </a:p>
          <a:p>
            <a:pPr>
              <a:buNone/>
            </a:pPr>
            <a:r>
              <a:rPr lang="en-CA" dirty="0" smtClean="0"/>
              <a:t>Newfoundland and Labrador’s public institutions have some of the lowest tuition rates in Canada. Tuition rates are frozen at these levels until 2011/12.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b="1" dirty="0" smtClean="0"/>
              <a:t>MUN(Undergraduate) 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$2,624 per  semester (includes compulsory fees)</a:t>
            </a:r>
          </a:p>
          <a:p>
            <a:pPr>
              <a:buNone/>
            </a:pPr>
            <a:r>
              <a:rPr lang="en-CA" dirty="0" smtClean="0"/>
              <a:t>	49% lower than the national average of $5,138 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b="1" dirty="0" smtClean="0"/>
              <a:t>CNA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$1,452 per semester</a:t>
            </a:r>
          </a:p>
          <a:p>
            <a:pPr>
              <a:buNone/>
            </a:pPr>
            <a:r>
              <a:rPr lang="en-CA" dirty="0" smtClean="0"/>
              <a:t>	46% lower than the national average of $2,676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Labour Market Research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CA" dirty="0" smtClean="0"/>
          </a:p>
          <a:p>
            <a:pPr algn="ctr">
              <a:buNone/>
            </a:pPr>
            <a:endParaRPr lang="en-CA" dirty="0" smtClean="0"/>
          </a:p>
          <a:p>
            <a:pPr algn="ctr">
              <a:buNone/>
            </a:pPr>
            <a:r>
              <a:rPr lang="en-CA" dirty="0" smtClean="0"/>
              <a:t>Visit Outlook 2020</a:t>
            </a:r>
          </a:p>
          <a:p>
            <a:pPr algn="ctr">
              <a:buNone/>
            </a:pPr>
            <a:endParaRPr lang="en-CA" dirty="0" smtClean="0"/>
          </a:p>
          <a:p>
            <a:pPr algn="ctr">
              <a:buNone/>
            </a:pPr>
            <a:r>
              <a:rPr lang="en-CA" dirty="0" smtClean="0"/>
              <a:t>http://www.lmiworks.nl.ca/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Out of Province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CA" dirty="0" smtClean="0"/>
          </a:p>
          <a:p>
            <a:pPr algn="ctr">
              <a:buNone/>
            </a:pPr>
            <a:r>
              <a:rPr lang="en-CA" dirty="0" smtClean="0"/>
              <a:t>Best to talk with a recruiter from the Individual college or University. </a:t>
            </a:r>
          </a:p>
          <a:p>
            <a:pPr>
              <a:buNone/>
            </a:pPr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raduationquot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2060848"/>
            <a:ext cx="7669118" cy="28529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How can I afford to attend?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Canada Student Loan- you can only apply for two programs.</a:t>
            </a:r>
          </a:p>
          <a:p>
            <a:endParaRPr lang="en-CA" dirty="0" smtClean="0"/>
          </a:p>
          <a:p>
            <a:pPr algn="ctr">
              <a:buNone/>
            </a:pPr>
            <a:r>
              <a:rPr lang="en-CA" dirty="0" smtClean="0">
                <a:hlinkClick r:id="rId2"/>
              </a:rPr>
              <a:t>Http://www.servicecanada.gc.ca/eng/goc/cslp.shtml</a:t>
            </a:r>
            <a:endParaRPr lang="en-CA" dirty="0" smtClean="0"/>
          </a:p>
          <a:p>
            <a:pPr algn="ctr"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HRIE Funding</a:t>
            </a:r>
          </a:p>
          <a:p>
            <a:pPr>
              <a:buNone/>
            </a:pPr>
            <a:r>
              <a:rPr lang="en-CA" dirty="0" smtClean="0"/>
              <a:t> You must be out of school for 2 years and EI eligible. 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Graduating Class of 2015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>
              <a:hlinkClick r:id="rId2"/>
            </a:endParaRPr>
          </a:p>
          <a:p>
            <a:endParaRPr lang="en-CA" dirty="0" smtClean="0">
              <a:hlinkClick r:id="rId2"/>
            </a:endParaRPr>
          </a:p>
          <a:p>
            <a:r>
              <a:rPr lang="en-CA" dirty="0" smtClean="0">
                <a:hlinkClick r:id="rId2"/>
              </a:rPr>
              <a:t>http://www.godtube.com/watch/?v=K76LPGNX</a:t>
            </a:r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is your goal?</a:t>
            </a:r>
            <a:br>
              <a:rPr lang="en-CA" dirty="0" smtClean="0"/>
            </a:br>
            <a:r>
              <a:rPr lang="en-CA" dirty="0" smtClean="0"/>
              <a:t>Author of 10 X Rule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>
                <a:hlinkClick r:id="rId2"/>
              </a:rPr>
              <a:t>What is your goal?</a:t>
            </a:r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Where are you going?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2880320"/>
          </a:xfrm>
        </p:spPr>
        <p:txBody>
          <a:bodyPr>
            <a:normAutofit fontScale="92500" lnSpcReduction="10000"/>
          </a:bodyPr>
          <a:lstStyle/>
          <a:p>
            <a:r>
              <a:rPr lang="en-CA" dirty="0" smtClean="0"/>
              <a:t>Memorial University (MUN)</a:t>
            </a:r>
          </a:p>
          <a:p>
            <a:r>
              <a:rPr lang="en-CA" dirty="0" smtClean="0"/>
              <a:t>College of the North Atlantic (CNA)</a:t>
            </a:r>
          </a:p>
          <a:p>
            <a:r>
              <a:rPr lang="en-CA" dirty="0" smtClean="0"/>
              <a:t>Marine Institute (MI)</a:t>
            </a:r>
          </a:p>
          <a:p>
            <a:r>
              <a:rPr lang="en-CA" dirty="0" smtClean="0"/>
              <a:t>Private College</a:t>
            </a:r>
          </a:p>
          <a:p>
            <a:r>
              <a:rPr lang="en-CA" dirty="0" smtClean="0"/>
              <a:t>Canadian Armed Forces</a:t>
            </a:r>
          </a:p>
          <a:p>
            <a:r>
              <a:rPr lang="en-CA" dirty="0" smtClean="0"/>
              <a:t>Canadian Coast Guard College</a:t>
            </a:r>
          </a:p>
          <a:p>
            <a:r>
              <a:rPr lang="en-CA" dirty="0" smtClean="0"/>
              <a:t>Out of Province</a:t>
            </a:r>
          </a:p>
          <a:p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MUN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CA" dirty="0" smtClean="0"/>
          </a:p>
          <a:p>
            <a:r>
              <a:rPr lang="en-CA" b="1" dirty="0" smtClean="0"/>
              <a:t>Overall 70% </a:t>
            </a:r>
            <a:r>
              <a:rPr lang="en-CA" dirty="0" smtClean="0"/>
              <a:t>average in Math, English, Science, World Studies/Modern Language and one other 3000 level course. </a:t>
            </a:r>
          </a:p>
          <a:p>
            <a:r>
              <a:rPr lang="en-CA" dirty="0" smtClean="0"/>
              <a:t>There are additional requirements for certain programs</a:t>
            </a:r>
          </a:p>
          <a:p>
            <a:r>
              <a:rPr lang="en-CA" dirty="0" smtClean="0"/>
              <a:t>Visit </a:t>
            </a:r>
            <a:r>
              <a:rPr lang="en-CA" dirty="0" smtClean="0">
                <a:hlinkClick r:id="rId2"/>
              </a:rPr>
              <a:t>www.mun.ca/advice/guide</a:t>
            </a:r>
            <a:r>
              <a:rPr lang="en-CA" dirty="0" smtClean="0"/>
              <a:t> to view a copy of guide to first year. </a:t>
            </a:r>
          </a:p>
          <a:p>
            <a:r>
              <a:rPr lang="en-CA" dirty="0" smtClean="0"/>
              <a:t>General Applications are due </a:t>
            </a:r>
            <a:r>
              <a:rPr lang="en-CA" b="1" dirty="0" smtClean="0"/>
              <a:t>March 1</a:t>
            </a:r>
            <a:r>
              <a:rPr lang="en-CA" b="1" baseline="30000" dirty="0" smtClean="0"/>
              <a:t>st</a:t>
            </a:r>
            <a:endParaRPr lang="en-CA" b="1" dirty="0" smtClean="0"/>
          </a:p>
          <a:p>
            <a:r>
              <a:rPr lang="en-CA" b="1" dirty="0" smtClean="0"/>
              <a:t>Campus tours </a:t>
            </a:r>
            <a:r>
              <a:rPr lang="en-CA" dirty="0" smtClean="0"/>
              <a:t>are scheduled on Mon, Wed and Fridays. For more info contact </a:t>
            </a:r>
            <a:r>
              <a:rPr lang="en-CA" dirty="0" smtClean="0">
                <a:hlinkClick r:id="rId3"/>
              </a:rPr>
              <a:t>tours@mun.ca</a:t>
            </a:r>
            <a:r>
              <a:rPr lang="en-CA" dirty="0" smtClean="0"/>
              <a:t> or 864-8309</a:t>
            </a:r>
          </a:p>
          <a:p>
            <a:r>
              <a:rPr lang="en-CA" dirty="0" smtClean="0"/>
              <a:t>Information sessions will be planned for parents and students. </a:t>
            </a:r>
          </a:p>
          <a:p>
            <a:r>
              <a:rPr lang="en-CA" dirty="0" smtClean="0"/>
              <a:t>All students will receive a </a:t>
            </a:r>
            <a:r>
              <a:rPr lang="en-CA" b="1" dirty="0" smtClean="0"/>
              <a:t>MUN interview </a:t>
            </a:r>
            <a:r>
              <a:rPr lang="en-CA" dirty="0" smtClean="0"/>
              <a:t>in the spring to help pick courses. </a:t>
            </a:r>
          </a:p>
          <a:p>
            <a:r>
              <a:rPr lang="en-CA" dirty="0" smtClean="0"/>
              <a:t>Any students who receive a</a:t>
            </a:r>
            <a:r>
              <a:rPr lang="en-CA" b="1" dirty="0" smtClean="0"/>
              <a:t>ccommodations</a:t>
            </a:r>
            <a:r>
              <a:rPr lang="en-CA" dirty="0" smtClean="0"/>
              <a:t> must get in touch with the </a:t>
            </a:r>
            <a:r>
              <a:rPr lang="en-CA" dirty="0" err="1" smtClean="0"/>
              <a:t>Blundon</a:t>
            </a:r>
            <a:r>
              <a:rPr lang="en-CA" dirty="0" smtClean="0"/>
              <a:t> Center 737-2156</a:t>
            </a:r>
          </a:p>
          <a:p>
            <a:r>
              <a:rPr lang="en-CA" dirty="0" smtClean="0"/>
              <a:t>Student Success program</a:t>
            </a:r>
          </a:p>
          <a:p>
            <a:r>
              <a:rPr lang="en-CA" dirty="0" smtClean="0"/>
              <a:t>For more info visit </a:t>
            </a:r>
            <a:r>
              <a:rPr lang="en-CA" dirty="0" smtClean="0">
                <a:hlinkClick r:id="rId4"/>
              </a:rPr>
              <a:t>http://www.mun.ca/</a:t>
            </a:r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Programs at the Marine Institute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CA" dirty="0" smtClean="0"/>
              <a:t>Diplomas of Technology</a:t>
            </a:r>
          </a:p>
          <a:p>
            <a:r>
              <a:rPr lang="en-CA" dirty="0" smtClean="0">
                <a:hlinkClick r:id="rId2"/>
              </a:rPr>
              <a:t>Marine Engineering</a:t>
            </a:r>
            <a:endParaRPr lang="en-CA" dirty="0" smtClean="0"/>
          </a:p>
          <a:p>
            <a:r>
              <a:rPr lang="en-CA" dirty="0" smtClean="0">
                <a:hlinkClick r:id="rId3"/>
              </a:rPr>
              <a:t>Marine Engineering Systems Design</a:t>
            </a:r>
            <a:endParaRPr lang="en-CA" dirty="0" smtClean="0"/>
          </a:p>
          <a:p>
            <a:r>
              <a:rPr lang="en-CA" dirty="0" smtClean="0">
                <a:hlinkClick r:id="rId4"/>
              </a:rPr>
              <a:t>Marine Environmental Technology</a:t>
            </a:r>
            <a:endParaRPr lang="en-CA" dirty="0" smtClean="0"/>
          </a:p>
          <a:p>
            <a:r>
              <a:rPr lang="en-CA" dirty="0" smtClean="0">
                <a:hlinkClick r:id="rId5"/>
              </a:rPr>
              <a:t>Nautical Science</a:t>
            </a:r>
            <a:endParaRPr lang="en-CA" dirty="0" smtClean="0"/>
          </a:p>
          <a:p>
            <a:r>
              <a:rPr lang="en-CA" dirty="0" smtClean="0">
                <a:hlinkClick r:id="rId6"/>
              </a:rPr>
              <a:t>Naval Architecture</a:t>
            </a:r>
            <a:endParaRPr lang="en-CA" dirty="0" smtClean="0"/>
          </a:p>
          <a:p>
            <a:r>
              <a:rPr lang="en-CA" dirty="0" smtClean="0"/>
              <a:t>Joint Diploma of Technology/Bachelor of Technology</a:t>
            </a:r>
          </a:p>
          <a:p>
            <a:r>
              <a:rPr lang="en-CA" dirty="0" smtClean="0">
                <a:hlinkClick r:id="rId7"/>
              </a:rPr>
              <a:t>Food Technology</a:t>
            </a:r>
            <a:endParaRPr lang="en-CA" dirty="0" smtClean="0"/>
          </a:p>
          <a:p>
            <a:r>
              <a:rPr lang="en-CA" dirty="0" smtClean="0">
                <a:hlinkClick r:id="rId8"/>
              </a:rPr>
              <a:t>Ocean Instrumentation</a:t>
            </a:r>
            <a:endParaRPr lang="en-CA" dirty="0" smtClean="0"/>
          </a:p>
          <a:p>
            <a:r>
              <a:rPr lang="en-CA" dirty="0" smtClean="0">
                <a:hlinkClick r:id="rId9"/>
              </a:rPr>
              <a:t>Ocean Mapping</a:t>
            </a:r>
            <a:endParaRPr lang="en-CA" dirty="0" smtClean="0"/>
          </a:p>
          <a:p>
            <a:r>
              <a:rPr lang="en-CA" dirty="0" smtClean="0">
                <a:hlinkClick r:id="rId10"/>
              </a:rPr>
              <a:t>Underwater Vehicles</a:t>
            </a:r>
            <a:endParaRPr lang="en-CA" dirty="0" smtClean="0"/>
          </a:p>
          <a:p>
            <a:r>
              <a:rPr lang="en-CA" dirty="0" smtClean="0"/>
              <a:t>Technician Diplomas</a:t>
            </a:r>
          </a:p>
          <a:p>
            <a:r>
              <a:rPr lang="en-CA" dirty="0" smtClean="0">
                <a:hlinkClick r:id="rId11"/>
              </a:rPr>
              <a:t>Remotely Operated Vehicles (ROV Operator)</a:t>
            </a:r>
            <a:endParaRPr lang="en-CA" dirty="0" smtClean="0"/>
          </a:p>
          <a:p>
            <a:r>
              <a:rPr lang="en-CA" dirty="0" smtClean="0"/>
              <a:t>Technical Certificates</a:t>
            </a:r>
          </a:p>
          <a:p>
            <a:r>
              <a:rPr lang="en-CA" dirty="0" smtClean="0">
                <a:hlinkClick r:id="rId12"/>
              </a:rPr>
              <a:t>Bridge Watch</a:t>
            </a:r>
            <a:endParaRPr lang="en-CA" dirty="0" smtClean="0"/>
          </a:p>
          <a:p>
            <a:r>
              <a:rPr lang="en-CA" dirty="0" smtClean="0">
                <a:hlinkClick r:id="rId13"/>
              </a:rPr>
              <a:t>Fire Rescue</a:t>
            </a:r>
            <a:endParaRPr lang="en-CA" dirty="0" smtClean="0"/>
          </a:p>
          <a:p>
            <a:r>
              <a:rPr lang="en-CA" dirty="0" smtClean="0">
                <a:hlinkClick r:id="rId14"/>
              </a:rPr>
              <a:t>Marine Diesel Mechanics</a:t>
            </a:r>
            <a:endParaRPr lang="en-CA" dirty="0" smtClean="0"/>
          </a:p>
          <a:p>
            <a:r>
              <a:rPr lang="en-CA" dirty="0" smtClean="0">
                <a:hlinkClick r:id="rId15"/>
              </a:rPr>
              <a:t>Harvesting</a:t>
            </a:r>
            <a:endParaRPr lang="en-CA" dirty="0" smtClean="0"/>
          </a:p>
          <a:p>
            <a:r>
              <a:rPr lang="en-CA" dirty="0" smtClean="0">
                <a:hlinkClick r:id="rId16"/>
              </a:rPr>
              <a:t>Aquaculture (Mussel/</a:t>
            </a:r>
            <a:r>
              <a:rPr lang="en-CA" dirty="0" err="1" smtClean="0">
                <a:hlinkClick r:id="rId16"/>
              </a:rPr>
              <a:t>Salmonid</a:t>
            </a:r>
            <a:r>
              <a:rPr lang="en-CA" dirty="0" smtClean="0">
                <a:hlinkClick r:id="rId16"/>
              </a:rPr>
              <a:t>)</a:t>
            </a:r>
            <a:endParaRPr lang="en-CA" dirty="0" smtClean="0"/>
          </a:p>
          <a:p>
            <a:r>
              <a:rPr lang="en-CA" dirty="0" smtClean="0"/>
              <a:t>Degrees</a:t>
            </a:r>
          </a:p>
          <a:p>
            <a:r>
              <a:rPr lang="en-CA" dirty="0" smtClean="0">
                <a:hlinkClick r:id="rId17"/>
              </a:rPr>
              <a:t>Maritime Studies</a:t>
            </a:r>
            <a:r>
              <a:rPr lang="en-CA" dirty="0" smtClean="0"/>
              <a:t> </a:t>
            </a:r>
            <a:r>
              <a:rPr lang="en-CA" b="1" dirty="0" smtClean="0"/>
              <a:t>(Online with on-campus delivery options)</a:t>
            </a:r>
            <a:endParaRPr lang="en-CA" dirty="0" smtClean="0"/>
          </a:p>
          <a:p>
            <a:r>
              <a:rPr lang="en-CA" dirty="0" smtClean="0">
                <a:hlinkClick r:id="rId18"/>
              </a:rPr>
              <a:t>Technology - Bachelor Degree</a:t>
            </a:r>
            <a:r>
              <a:rPr lang="en-CA" dirty="0" smtClean="0"/>
              <a:t> </a:t>
            </a:r>
            <a:r>
              <a:rPr lang="en-CA" b="1" dirty="0" smtClean="0"/>
              <a:t>(Online with on-campus delivery options)</a:t>
            </a:r>
          </a:p>
          <a:p>
            <a:pPr>
              <a:buNone/>
            </a:pPr>
            <a:endParaRPr lang="en-CA" b="1" dirty="0" smtClean="0"/>
          </a:p>
          <a:p>
            <a:pPr>
              <a:buNone/>
            </a:pPr>
            <a:r>
              <a:rPr lang="en-CA" b="1" dirty="0" smtClean="0"/>
              <a:t>For more info visit  </a:t>
            </a:r>
            <a:r>
              <a:rPr lang="en-CA" b="1" dirty="0" smtClean="0">
                <a:hlinkClick r:id="rId19"/>
              </a:rPr>
              <a:t>http://www.mi.mun.ca/</a:t>
            </a:r>
            <a:endParaRPr lang="en-CA" b="1" dirty="0" smtClean="0"/>
          </a:p>
          <a:p>
            <a:pPr>
              <a:buNone/>
            </a:pPr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Entrance Requirements to MI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CA" dirty="0" smtClean="0"/>
              <a:t>Diploma Applicants must have successfully completed high school with an </a:t>
            </a:r>
            <a:r>
              <a:rPr lang="en-CA" b="1" dirty="0" smtClean="0"/>
              <a:t>overall average of 60 </a:t>
            </a:r>
            <a:r>
              <a:rPr lang="en-CA" dirty="0" smtClean="0"/>
              <a:t>per cent in Mathematics, English and Laboratory Science at the Grade 12 level with a minimum of 60 per cent in Academic Math.</a:t>
            </a:r>
          </a:p>
          <a:p>
            <a:r>
              <a:rPr lang="en-CA" dirty="0" smtClean="0"/>
              <a:t>Applicants seeking admission or re-admission to the </a:t>
            </a:r>
            <a:r>
              <a:rPr lang="en-CA" b="1" dirty="0" smtClean="0"/>
              <a:t>Bachelor of Maritime Studies or Bachelor of Technology </a:t>
            </a:r>
            <a:r>
              <a:rPr lang="en-CA" dirty="0" smtClean="0"/>
              <a:t>programs of the Fisheries and Marine Institute of Memorial University of Newfoundland are required to </a:t>
            </a:r>
            <a:r>
              <a:rPr lang="en-CA" b="1" dirty="0" smtClean="0"/>
              <a:t>apply for general admission to Memorial </a:t>
            </a:r>
            <a:r>
              <a:rPr lang="en-CA" dirty="0" smtClean="0"/>
              <a:t>University of Newfoundland. </a:t>
            </a:r>
          </a:p>
          <a:p>
            <a:r>
              <a:rPr lang="en-CA" dirty="0" smtClean="0"/>
              <a:t>Technical Certificates entrance requirements vary. </a:t>
            </a:r>
          </a:p>
          <a:p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CA" dirty="0" smtClean="0"/>
              <a:t>Inspiration from Steve Jobs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 smtClean="0">
              <a:hlinkClick r:id="rId2"/>
            </a:endParaRPr>
          </a:p>
          <a:p>
            <a:r>
              <a:rPr lang="en-CA" dirty="0" smtClean="0">
                <a:hlinkClick r:id="rId2"/>
              </a:rPr>
              <a:t>http://www.youtube.com/watch?v=o5ZEgPIoZjw&amp;safe=active</a:t>
            </a:r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CNA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Applications can be made as of your </a:t>
            </a:r>
            <a:r>
              <a:rPr lang="en-CA" b="1" dirty="0" smtClean="0"/>
              <a:t>first day of grade 12. </a:t>
            </a:r>
          </a:p>
          <a:p>
            <a:r>
              <a:rPr lang="en-CA" dirty="0" smtClean="0"/>
              <a:t>Entrance requirements depend on the program you are applying for.</a:t>
            </a:r>
          </a:p>
          <a:p>
            <a:r>
              <a:rPr lang="en-CA" dirty="0" smtClean="0"/>
              <a:t>For those who meet entrance requirements entry into the program will depend on your date of submission of application. </a:t>
            </a:r>
            <a:r>
              <a:rPr lang="en-CA" b="1" dirty="0" smtClean="0"/>
              <a:t>“First come first serve”</a:t>
            </a:r>
          </a:p>
          <a:p>
            <a:endParaRPr lang="en-CA" b="1" dirty="0" smtClean="0"/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799</TotalTime>
  <Words>1145</Words>
  <Application>Microsoft Office PowerPoint</Application>
  <PresentationFormat>On-screen Show (4:3)</PresentationFormat>
  <Paragraphs>245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Flow</vt:lpstr>
      <vt:lpstr>Holy Spirit High  Post Secondary Presentation</vt:lpstr>
      <vt:lpstr>Slide 2</vt:lpstr>
      <vt:lpstr>What is your goal? Author of 10 X Rule</vt:lpstr>
      <vt:lpstr>Where are you going?</vt:lpstr>
      <vt:lpstr>MUN</vt:lpstr>
      <vt:lpstr>Programs at the Marine Institute</vt:lpstr>
      <vt:lpstr>Entrance Requirements to MI</vt:lpstr>
      <vt:lpstr>Inspiration from Steve Jobs</vt:lpstr>
      <vt:lpstr>CNA</vt:lpstr>
      <vt:lpstr>Programming at CNA</vt:lpstr>
      <vt:lpstr>Comprehensive and Arts Program (CAS) at CNA</vt:lpstr>
      <vt:lpstr>Private Schools</vt:lpstr>
      <vt:lpstr>Slide 13</vt:lpstr>
      <vt:lpstr>Slide 14</vt:lpstr>
      <vt:lpstr>Canadian Armed Forces</vt:lpstr>
      <vt:lpstr>Canadian Armed Forces Cont...</vt:lpstr>
      <vt:lpstr>Statistics from 2010</vt:lpstr>
      <vt:lpstr>Labour Market Research</vt:lpstr>
      <vt:lpstr>Out of Province</vt:lpstr>
      <vt:lpstr>How can I afford to attend?</vt:lpstr>
      <vt:lpstr>Graduating Class of 2015</vt:lpstr>
    </vt:vector>
  </TitlesOfParts>
  <Company>ESDNL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Holy Spirit High School</dc:title>
  <dc:creator>acrews</dc:creator>
  <cp:lastModifiedBy>acrews</cp:lastModifiedBy>
  <cp:revision>59</cp:revision>
  <dcterms:created xsi:type="dcterms:W3CDTF">2014-09-24T16:08:10Z</dcterms:created>
  <dcterms:modified xsi:type="dcterms:W3CDTF">2014-10-08T17:45:12Z</dcterms:modified>
</cp:coreProperties>
</file>